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873FB5-9D36-4D77-ABC0-510BE85CFDFB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4DC222-845D-4121-A213-C7C833DC4E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Међународни дан борбе против вршњачког насиља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5400" dirty="0"/>
              <a:t>24.фебруар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6206411"/>
      </p:ext>
    </p:extLst>
  </p:cSld>
  <p:clrMapOvr>
    <a:masterClrMapping/>
  </p:clrMapOvr>
  <p:transition spd="slow" advTm="5547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Важно је знати...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Власници социјалних мрежа не сносе  одговорност за њихову злоупотребу уколико се установи да су корисници/е  приликом регистрације оставили/e  лажне податке.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8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336">
        <p14:reveal/>
      </p:transition>
    </mc:Choice>
    <mc:Fallback xmlns="">
      <p:transition spd="slow" advTm="8336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Дигитално насиље неодвојиво је од класичног насиља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Иако се дешава у ,,виртуелном” окружењу, дигитално насиље често има узроке и/или последице у реалном окружењу!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10097"/>
      </p:ext>
    </p:extLst>
  </p:cSld>
  <p:clrMapOvr>
    <a:masterClrMapping/>
  </p:clrMapOvr>
  <p:transition spd="slow" advTm="7444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Превенција дигиталног насиља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Развијање дигиталне писмености </a:t>
            </a:r>
            <a:r>
              <a:rPr lang="ru-RU" dirty="0"/>
              <a:t>младих и одраслих (наставника/ца и родитеља) с циљем да се унапреде њихове вештине примене техничких мера заштите, али, још важније, да се развије свест о ризицима, али и о потенцијалима и позитивним аспектима коришћења дигиталне технологије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28293"/>
      </p:ext>
    </p:extLst>
  </p:cSld>
  <p:clrMapOvr>
    <a:masterClrMapping/>
  </p:clrMapOvr>
  <p:transition spd="slow" advTm="16073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Стицање социјалних вештина</a:t>
            </a:r>
            <a:r>
              <a:rPr lang="ru-RU" dirty="0"/>
              <a:t>, односно вештина ненасилне комуникације и у реалном и у дигиталном окружењу, као и неговање породичне/школске климе која не толерише ниједну врсту насиљ</a:t>
            </a:r>
            <a:r>
              <a:rPr lang="sr-Latn-RS" dirty="0"/>
              <a:t>a</a:t>
            </a:r>
            <a:r>
              <a:rPr lang="ru-RU" dirty="0"/>
              <a:t>, па ни дигитално.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43812"/>
      </p:ext>
    </p:extLst>
  </p:cSld>
  <p:clrMapOvr>
    <a:masterClrMapping/>
  </p:clrMapOvr>
  <p:transition spd="slow" advTm="8024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Шта је дигитална писменост?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Иако данас постоји велики број дефиниција дигиталне писмености, за све њих је заједничко то да</a:t>
            </a:r>
            <a:r>
              <a:rPr lang="ru-RU" b="1" dirty="0"/>
              <a:t>, поред техничких знања </a:t>
            </a:r>
            <a:r>
              <a:rPr lang="ru-RU" dirty="0"/>
              <a:t>и вештина, </a:t>
            </a:r>
            <a:r>
              <a:rPr lang="ru-RU" b="1" dirty="0"/>
              <a:t>укључују критичко и креативно коришћење информација</a:t>
            </a:r>
            <a:r>
              <a:rPr lang="ru-RU" dirty="0"/>
              <a:t>, решавање проблема у дигиталном окружењу, </a:t>
            </a:r>
            <a:r>
              <a:rPr lang="ru-RU" b="1" dirty="0"/>
              <a:t>али и социјално-етичке аспекте </a:t>
            </a:r>
            <a:r>
              <a:rPr lang="ru-RU" dirty="0"/>
              <a:t>у које улази и безбедно коришћење дигиталне технологије.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3719"/>
      </p:ext>
    </p:extLst>
  </p:cSld>
  <p:clrMapOvr>
    <a:masterClrMapping/>
  </p:clrMapOvr>
  <p:transition spd="slow" advTm="15784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Шта би требало да знамо у вези са превенцијом дигиталног насиља?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000" dirty="0">
                <a:solidFill>
                  <a:srgbClr val="FF0000"/>
                </a:solidFill>
              </a:rPr>
              <a:t>1.</a:t>
            </a:r>
            <a:r>
              <a:rPr lang="ru-RU" sz="2000" dirty="0">
                <a:solidFill>
                  <a:srgbClr val="FF0000"/>
                </a:solidFill>
              </a:rPr>
              <a:t> Односите се према другима с поштовањем</a:t>
            </a:r>
          </a:p>
          <a:p>
            <a:pPr marL="0" indent="0">
              <a:buNone/>
            </a:pPr>
            <a:r>
              <a:rPr lang="sr-Cyrl-RS" sz="20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Будите свесни/е трагова које остављате у дигиталном свету , размислите пре него што нешто „постујете”, „шерујете”, „твитујете”...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3. Обратите пажњу на језик којим комуницирате на интернету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4. Будите опрезни/е с личним информацијама, не делите их с другима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5. Предузмите неопходне мере техничке заштите како бисте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предупредили/е могућност насиља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6. Помозите особама које се не сналазе најбоље на интернету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7. Будите свесни/е дигиталног насиља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8. Немојте пасивно да посматрате дигитално насиље, пријавите га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9. Информишите се о дигиталном насиљу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10. Коришћење интернета сведите на разумну меру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52433"/>
      </p:ext>
    </p:extLst>
  </p:cSld>
  <p:clrMapOvr>
    <a:masterClrMapping/>
  </p:clrMapOvr>
  <p:transition spd="slow" advTm="22911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Како да реагујете ако доживите дигитално насиље?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Промислите пре него што било шта предузмете</a:t>
            </a:r>
          </a:p>
          <a:p>
            <a:r>
              <a:rPr lang="ru-RU" sz="2000" dirty="0"/>
              <a:t>Не одговарајте на узнемирујуће и претеће поруке</a:t>
            </a:r>
          </a:p>
          <a:p>
            <a:r>
              <a:rPr lang="ru-RU" sz="2000" dirty="0"/>
              <a:t>Сачувајте доказе узнемиравања</a:t>
            </a:r>
          </a:p>
          <a:p>
            <a:r>
              <a:rPr lang="ru-RU" sz="2000" dirty="0"/>
              <a:t> Онемогућите особи која вас узнемирава да поново ступи у</a:t>
            </a:r>
          </a:p>
          <a:p>
            <a:pPr marL="0" indent="0">
              <a:buNone/>
            </a:pPr>
            <a:r>
              <a:rPr lang="ru-RU" sz="2000" dirty="0"/>
              <a:t>контакт с вама</a:t>
            </a:r>
          </a:p>
          <a:p>
            <a:r>
              <a:rPr lang="ru-RU" sz="2000" dirty="0"/>
              <a:t>Поделите негативно искуство са особом у коју имате поверења</a:t>
            </a:r>
          </a:p>
          <a:p>
            <a:r>
              <a:rPr lang="ru-RU" sz="2000" dirty="0"/>
              <a:t>Не кривите себе због тога што вам се догодило/догађа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336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2428">
        <p14:shred/>
      </p:transition>
    </mc:Choice>
    <mc:Fallback xmlns="">
      <p:transition spd="slow" advTm="12428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Коме да пријавите дигитално насиље?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/>
              <a:t>Сваки облик насиља, па и дигитално насиље, пријављује се школи: наставнику/ци и одељењском старешини.</a:t>
            </a:r>
          </a:p>
          <a:p>
            <a:endParaRPr lang="ru-RU" sz="2400" dirty="0"/>
          </a:p>
          <a:p>
            <a:r>
              <a:rPr lang="ru-RU" sz="2400" dirty="0"/>
              <a:t>У оквиру </a:t>
            </a:r>
            <a:r>
              <a:rPr lang="ru-RU" sz="2400" b="1" dirty="0"/>
              <a:t>Министарства просвете, науке и технолошког развоја </a:t>
            </a:r>
            <a:r>
              <a:rPr lang="ru-RU" sz="2400" dirty="0"/>
              <a:t>функционише </a:t>
            </a:r>
            <a:r>
              <a:rPr lang="ru-RU" sz="2400" dirty="0">
                <a:solidFill>
                  <a:srgbClr val="FF0000"/>
                </a:solidFill>
              </a:rPr>
              <a:t>СОС телефонска линија</a:t>
            </a:r>
            <a:r>
              <a:rPr lang="ru-RU" sz="2400" dirty="0"/>
              <a:t>. На број телефона </a:t>
            </a:r>
            <a:r>
              <a:rPr lang="ru-RU" sz="2400" b="1" dirty="0">
                <a:solidFill>
                  <a:srgbClr val="FF0000"/>
                </a:solidFill>
              </a:rPr>
              <a:t>0800/200-201 </a:t>
            </a:r>
            <a:r>
              <a:rPr lang="ru-RU" sz="2400" dirty="0"/>
              <a:t>може да се пријави сваки облик насиља, па и дигитално насиље.</a:t>
            </a:r>
          </a:p>
          <a:p>
            <a:endParaRPr lang="ru-RU" sz="2400" dirty="0"/>
          </a:p>
          <a:p>
            <a:r>
              <a:rPr lang="ru-RU" sz="2400" dirty="0"/>
              <a:t>Све социјалне мреже својим корисницима пружају могућност пријављивања насиља које се десило на мрежи.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78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830">
        <p14:vortex dir="r"/>
      </p:transition>
    </mc:Choice>
    <mc:Fallback xmlns="">
      <p:transition spd="slow" advTm="1583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549122"/>
            <a:ext cx="5976664" cy="3184134"/>
          </a:xfrm>
        </p:spPr>
      </p:pic>
    </p:spTree>
    <p:extLst>
      <p:ext uri="{BB962C8B-B14F-4D97-AF65-F5344CB8AC3E}">
        <p14:creationId xmlns:p14="http://schemas.microsoft.com/office/powerpoint/2010/main" val="393136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167">
        <p14:switch dir="r"/>
      </p:transition>
    </mc:Choice>
    <mc:Fallback xmlns="">
      <p:transition spd="slow" advTm="6167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Тим за заштиту од дискриминације, насиља, злостављања и занемаривања </a:t>
            </a:r>
          </a:p>
          <a:p>
            <a:endParaRPr lang="sr-Cyrl-RS" dirty="0"/>
          </a:p>
          <a:p>
            <a:r>
              <a:rPr lang="sr-Cyrl-RS" dirty="0"/>
              <a:t>ЕТШ „Вук Караџић“ Стара Пазова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8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762">
        <p14:flip dir="r"/>
      </p:transition>
    </mc:Choice>
    <mc:Fallback xmlns="">
      <p:transition spd="slow" advTm="576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Дигитално насиље- превенција и реаговање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07776"/>
            <a:ext cx="6912768" cy="3569495"/>
          </a:xfrm>
        </p:spPr>
      </p:pic>
    </p:spTree>
    <p:extLst>
      <p:ext uri="{BB962C8B-B14F-4D97-AF65-F5344CB8AC3E}">
        <p14:creationId xmlns:p14="http://schemas.microsoft.com/office/powerpoint/2010/main" val="2850502875"/>
      </p:ext>
    </p:extLst>
  </p:cSld>
  <p:clrMapOvr>
    <a:masterClrMapping/>
  </p:clrMapOvr>
  <p:transition spd="slow" advTm="6011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Шта је дигитално насиље?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Дигитално насиље </a:t>
            </a:r>
            <a:r>
              <a:rPr lang="ru-RU" sz="3600" dirty="0"/>
              <a:t>(енг. cyberbullying) је коришћење дигиталне технологије (интернета и мобилних телефона) с циљем да се друга особа узнемири, повреди, понизи и да јој се нанесе штета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4257482"/>
      </p:ext>
    </p:extLst>
  </p:cSld>
  <p:clrMapOvr>
    <a:masterClrMapping/>
  </p:clrMapOvr>
  <p:transition spd="slow" advTm="11291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Облици дигиталног насиља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/>
              <a:t>постављање узнемирујућих, увредљивих или претећих порука, слика</a:t>
            </a:r>
            <a:r>
              <a:rPr lang="sr-Latn-RS" sz="3600" dirty="0"/>
              <a:t> </a:t>
            </a:r>
            <a:r>
              <a:rPr lang="ru-RU" sz="3600" dirty="0"/>
              <a:t>или видео-снимака на туђе профиле или слање тих материјала СМСом, инстант порукама, имејлом, остављање на чету;</a:t>
            </a:r>
          </a:p>
          <a:p>
            <a:r>
              <a:rPr lang="ru-RU" sz="3600" dirty="0"/>
              <a:t>снимање и дистрибуција слика, порука и материјала сексуалног</a:t>
            </a:r>
            <a:r>
              <a:rPr lang="sr-Latn-RS" sz="3600" dirty="0"/>
              <a:t> </a:t>
            </a:r>
            <a:r>
              <a:rPr lang="ru-RU" sz="3600" dirty="0"/>
              <a:t>садржаја;</a:t>
            </a:r>
          </a:p>
          <a:p>
            <a:r>
              <a:rPr lang="ru-RU" sz="3600" dirty="0"/>
              <a:t>узнемиравање телефонским позивима;</a:t>
            </a:r>
          </a:p>
          <a:p>
            <a:r>
              <a:rPr lang="ru-RU" sz="3600" dirty="0"/>
              <a:t>лажно представљање, коришћење туђег идентитета,</a:t>
            </a:r>
            <a:r>
              <a:rPr lang="sr-Latn-RS" sz="3600" dirty="0"/>
              <a:t> </a:t>
            </a:r>
            <a:r>
              <a:rPr lang="ru-RU" sz="3600" dirty="0"/>
              <a:t>креирање</a:t>
            </a:r>
            <a:r>
              <a:rPr lang="sr-Latn-RS" sz="3600" dirty="0"/>
              <a:t> </a:t>
            </a:r>
            <a:r>
              <a:rPr lang="ru-RU" sz="3600" dirty="0"/>
              <a:t>профила на друштвеним мрежама на туђе име;</a:t>
            </a:r>
          </a:p>
          <a:p>
            <a:r>
              <a:rPr lang="ru-RU" sz="3600" dirty="0"/>
              <a:t>недозвољено саопштавање туђих приватних информација</a:t>
            </a:r>
          </a:p>
        </p:txBody>
      </p:sp>
    </p:spTree>
    <p:extLst>
      <p:ext uri="{BB962C8B-B14F-4D97-AF65-F5344CB8AC3E}">
        <p14:creationId xmlns:p14="http://schemas.microsoft.com/office/powerpoint/2010/main" val="231674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819">
        <p:split orient="vert"/>
      </p:transition>
    </mc:Choice>
    <mc:Fallback xmlns="">
      <p:transition spd="slow" advTm="10819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Облици дигиталног насиља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објављивање лажних оптужби или гласина о другој особи на</a:t>
            </a:r>
            <a:r>
              <a:rPr lang="sr-Latn-RS" dirty="0"/>
              <a:t> </a:t>
            </a:r>
            <a:r>
              <a:rPr lang="ru-RU" dirty="0"/>
              <a:t>профилима друштвених мрежа, блоговима</a:t>
            </a:r>
            <a:r>
              <a:rPr lang="sr-Latn-RS" dirty="0"/>
              <a:t>;</a:t>
            </a:r>
            <a:endParaRPr lang="ru-RU" dirty="0"/>
          </a:p>
          <a:p>
            <a:r>
              <a:rPr lang="ru-RU" dirty="0"/>
              <a:t>промена или крађа лозинки;</a:t>
            </a:r>
          </a:p>
          <a:p>
            <a:r>
              <a:rPr lang="ru-RU" dirty="0"/>
              <a:t>слање вируса;</a:t>
            </a:r>
          </a:p>
          <a:p>
            <a:r>
              <a:rPr lang="ru-RU" dirty="0"/>
              <a:t>исмевање у онлајн причаоницама и на интернет форумима,</a:t>
            </a:r>
          </a:p>
          <a:p>
            <a:r>
              <a:rPr lang="ru-RU" dirty="0"/>
              <a:t>непримерено коментарисање туђих слика, порука на профилима,</a:t>
            </a:r>
            <a:r>
              <a:rPr lang="sr-Latn-RS" dirty="0"/>
              <a:t> </a:t>
            </a:r>
            <a:r>
              <a:rPr lang="ru-RU" dirty="0"/>
              <a:t>блоговима;</a:t>
            </a:r>
          </a:p>
          <a:p>
            <a:r>
              <a:rPr lang="ru-RU" dirty="0"/>
              <a:t>игнорисање, искључивање (нпр. из група на социјалним мрежама),</a:t>
            </a:r>
          </a:p>
          <a:p>
            <a:r>
              <a:rPr lang="ru-RU" dirty="0"/>
              <a:t>подстицање мржње (по различитим основама) и др.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1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372">
        <p:split orient="vert"/>
      </p:transition>
    </mc:Choice>
    <mc:Fallback xmlns="">
      <p:transition spd="slow" advTm="13372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Груминг (енг. </a:t>
            </a:r>
            <a:r>
              <a:rPr lang="en-US" dirty="0"/>
              <a:t>grooming)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представља низ предаторски мотивисаних поступака,</a:t>
            </a:r>
          </a:p>
          <a:p>
            <a:r>
              <a:rPr lang="ru-RU" sz="1800" dirty="0"/>
              <a:t>односно припремних радњи које имају за циљ успостављање контакта,</a:t>
            </a:r>
          </a:p>
          <a:p>
            <a:r>
              <a:rPr lang="ru-RU" sz="1800" dirty="0"/>
              <a:t>одржавање комуникације и физички приступ детету. Сексуални предатори</a:t>
            </a:r>
          </a:p>
          <a:p>
            <a:r>
              <a:rPr lang="ru-RU" sz="1800" dirty="0"/>
              <a:t>на интернету немају јасан профил, њихова занимања и узраст варирају,</a:t>
            </a:r>
          </a:p>
          <a:p>
            <a:r>
              <a:rPr lang="ru-RU" sz="1800" dirty="0"/>
              <a:t>мада истраживања показују да су то најчешће особе мушког пола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3895513" cy="3168352"/>
          </a:xfrm>
        </p:spPr>
      </p:pic>
    </p:spTree>
    <p:extLst>
      <p:ext uri="{BB962C8B-B14F-4D97-AF65-F5344CB8AC3E}">
        <p14:creationId xmlns:p14="http://schemas.microsoft.com/office/powerpoint/2010/main" val="4101142510"/>
      </p:ext>
    </p:extLst>
  </p:cSld>
  <p:clrMapOvr>
    <a:masterClrMapping/>
  </p:clrMapOvr>
  <p:transition spd="slow" advTm="12423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 Секстинг (енг. </a:t>
            </a:r>
            <a:r>
              <a:rPr lang="en-US" dirty="0"/>
              <a:t>sexting)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Подразумева  слање или постављање на</a:t>
            </a:r>
          </a:p>
          <a:p>
            <a:r>
              <a:rPr lang="ru-RU" sz="2000" dirty="0"/>
              <a:t>интернет фотографија, порука или видео-снимака са експлицитним</a:t>
            </a:r>
          </a:p>
          <a:p>
            <a:r>
              <a:rPr lang="ru-RU" sz="2000" dirty="0"/>
              <a:t>сексуалним садржајем. Размена фотографија или порука са сексуалним</a:t>
            </a:r>
          </a:p>
          <a:p>
            <a:r>
              <a:rPr lang="ru-RU" sz="2000" dirty="0"/>
              <a:t>садржајем може да делује као безазлено флертовање или забава, али, за</a:t>
            </a:r>
          </a:p>
          <a:p>
            <a:r>
              <a:rPr lang="ru-RU" sz="2000" dirty="0"/>
              <a:t>младе, секстинг има озбиљне друштвене и правне последице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628801"/>
            <a:ext cx="3037408" cy="2376264"/>
          </a:xfrm>
        </p:spPr>
      </p:pic>
    </p:spTree>
    <p:extLst>
      <p:ext uri="{BB962C8B-B14F-4D97-AF65-F5344CB8AC3E}">
        <p14:creationId xmlns:p14="http://schemas.microsoft.com/office/powerpoint/2010/main" val="617047681"/>
      </p:ext>
    </p:extLst>
  </p:cSld>
  <p:clrMapOvr>
    <a:masterClrMapping/>
  </p:clrMapOvr>
  <p:transition spd="slow" advTm="12833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/>
              <a:t>Дигитално насиље се најчешће врши путем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/>
              <a:t>социјалних мрежа и платформи за дељење видео садржаја (нпр.</a:t>
            </a:r>
          </a:p>
          <a:p>
            <a:r>
              <a:rPr lang="en-US" b="1" dirty="0"/>
              <a:t>Facebook, Google+, My Space, Twitter, Ask.fm, </a:t>
            </a:r>
            <a:r>
              <a:rPr lang="en-US" b="1" dirty="0" err="1"/>
              <a:t>Omegle</a:t>
            </a:r>
            <a:r>
              <a:rPr lang="en-US" b="1" dirty="0"/>
              <a:t>, YouTube, Instagram, Flickr, Snapchat</a:t>
            </a:r>
            <a:r>
              <a:rPr lang="en-US" dirty="0"/>
              <a:t> </a:t>
            </a:r>
            <a:r>
              <a:rPr lang="sr-Cyrl-RS" dirty="0"/>
              <a:t>и др. </a:t>
            </a:r>
          </a:p>
          <a:p>
            <a:r>
              <a:rPr lang="sr-Cyrl-RS" dirty="0"/>
              <a:t>СМС порука и телефонских позива;</a:t>
            </a:r>
          </a:p>
          <a:p>
            <a:r>
              <a:rPr lang="sr-Cyrl-RS" dirty="0"/>
              <a:t>имејлова;</a:t>
            </a:r>
          </a:p>
          <a:p>
            <a:r>
              <a:rPr lang="sr-Cyrl-RS" dirty="0"/>
              <a:t>инстант порука (</a:t>
            </a:r>
            <a:r>
              <a:rPr lang="en-US" dirty="0"/>
              <a:t>IMs – instant messages) </a:t>
            </a:r>
            <a:r>
              <a:rPr lang="sr-Cyrl-RS" dirty="0"/>
              <a:t>и текстуалних порука (нпр. </a:t>
            </a:r>
            <a:r>
              <a:rPr lang="en-US" b="1" dirty="0"/>
              <a:t>WhatsApp, Skype, Viber </a:t>
            </a:r>
            <a:r>
              <a:rPr lang="sr-Cyrl-RS" dirty="0"/>
              <a:t>и др.);</a:t>
            </a:r>
          </a:p>
          <a:p>
            <a:r>
              <a:rPr lang="sr-Cyrl-RS" dirty="0"/>
              <a:t>сликовних порука и видео материјала;</a:t>
            </a:r>
          </a:p>
          <a:p>
            <a:r>
              <a:rPr lang="sr-Cyrl-RS" dirty="0"/>
              <a:t>причаоница или „соба за четовање” (енг. </a:t>
            </a:r>
            <a:r>
              <a:rPr lang="en-US" b="1" dirty="0"/>
              <a:t>chat rooms</a:t>
            </a:r>
            <a:r>
              <a:rPr lang="en-US" dirty="0"/>
              <a:t>);</a:t>
            </a:r>
          </a:p>
          <a:p>
            <a:r>
              <a:rPr lang="sr-Cyrl-RS" dirty="0"/>
              <a:t>блогова, форума;</a:t>
            </a:r>
          </a:p>
          <a:p>
            <a:r>
              <a:rPr lang="sr-Cyrl-RS" dirty="0"/>
              <a:t>онлајн видео-игара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97188"/>
      </p:ext>
    </p:extLst>
  </p:cSld>
  <p:clrMapOvr>
    <a:masterClrMapping/>
  </p:clrMapOvr>
  <p:transition spd="slow" advTm="15953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sz="2000" dirty="0"/>
              <a:t>Већина онлајн сервиса</a:t>
            </a:r>
          </a:p>
          <a:p>
            <a:r>
              <a:rPr lang="sr-Cyrl-RS" sz="2000" dirty="0"/>
              <a:t>прописала је</a:t>
            </a:r>
          </a:p>
          <a:p>
            <a:r>
              <a:rPr lang="sr-Cyrl-RS" sz="2000" dirty="0"/>
              <a:t> доњу узрасну границу</a:t>
            </a:r>
          </a:p>
          <a:p>
            <a:r>
              <a:rPr lang="sr-Cyrl-RS" sz="2000" dirty="0"/>
              <a:t> за коришћење ових сервиса.</a:t>
            </a:r>
          </a:p>
          <a:p>
            <a:r>
              <a:rPr lang="sr-Cyrl-RS" sz="2000" dirty="0"/>
              <a:t> Најчешће је то </a:t>
            </a:r>
            <a:r>
              <a:rPr lang="sr-Cyrl-RS" sz="2000" b="1" dirty="0"/>
              <a:t>13 год</a:t>
            </a:r>
            <a:r>
              <a:rPr lang="sr-Cyrl-RS" sz="2000" dirty="0"/>
              <a:t>ина</a:t>
            </a:r>
          </a:p>
          <a:p>
            <a:r>
              <a:rPr lang="sr-Cyrl-RS" sz="2000" dirty="0"/>
              <a:t> (нпр. </a:t>
            </a:r>
            <a:r>
              <a:rPr lang="en-US" sz="2000" dirty="0"/>
              <a:t>Facebook, Ask.fm, Instagram, Twitter</a:t>
            </a:r>
          </a:p>
          <a:p>
            <a:r>
              <a:rPr lang="en-US" sz="2000" dirty="0"/>
              <a:t> Snapchat, Viber, Skype </a:t>
            </a:r>
            <a:r>
              <a:rPr lang="sr-Cyrl-RS" sz="2000" dirty="0"/>
              <a:t>и др.),</a:t>
            </a:r>
          </a:p>
          <a:p>
            <a:r>
              <a:rPr lang="sr-Cyrl-RS" sz="2000" dirty="0"/>
              <a:t> али за неке ( нпр. </a:t>
            </a:r>
            <a:r>
              <a:rPr lang="en-US" sz="2000" dirty="0"/>
              <a:t>WhatsApp )</a:t>
            </a:r>
          </a:p>
          <a:p>
            <a:r>
              <a:rPr lang="en-US" sz="2000" dirty="0"/>
              <a:t> </a:t>
            </a:r>
            <a:r>
              <a:rPr lang="sr-Cyrl-RS" sz="2000" dirty="0"/>
              <a:t>узрасна граница је </a:t>
            </a:r>
            <a:r>
              <a:rPr lang="sr-Cyrl-RS" sz="2000" b="1" dirty="0"/>
              <a:t>16 година</a:t>
            </a:r>
            <a:r>
              <a:rPr lang="sr-Cyrl-RS" b="1" dirty="0"/>
              <a:t>!</a:t>
            </a:r>
            <a:endParaRPr lang="en-US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4192077" cy="4248472"/>
          </a:xfrm>
        </p:spPr>
      </p:pic>
    </p:spTree>
    <p:extLst>
      <p:ext uri="{BB962C8B-B14F-4D97-AF65-F5344CB8AC3E}">
        <p14:creationId xmlns:p14="http://schemas.microsoft.com/office/powerpoint/2010/main" val="1051370188"/>
      </p:ext>
    </p:extLst>
  </p:cSld>
  <p:clrMapOvr>
    <a:masterClrMapping/>
  </p:clrMapOvr>
  <p:transition spd="slow" advTm="10589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931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Georgia</vt:lpstr>
      <vt:lpstr>Trebuchet MS</vt:lpstr>
      <vt:lpstr>Wingdings 2</vt:lpstr>
      <vt:lpstr>Urban</vt:lpstr>
      <vt:lpstr>Међународни дан борбе против вршњачког насиља</vt:lpstr>
      <vt:lpstr>Дигитално насиље- превенција и реаговање</vt:lpstr>
      <vt:lpstr>Шта је дигитално насиље?</vt:lpstr>
      <vt:lpstr>Облици дигиталног насиља</vt:lpstr>
      <vt:lpstr>Облици дигиталног насиља</vt:lpstr>
      <vt:lpstr>Груминг (енг. grooming) </vt:lpstr>
      <vt:lpstr> Секстинг (енг. sexting) </vt:lpstr>
      <vt:lpstr>Дигитално насиље се најчешће врши путем</vt:lpstr>
      <vt:lpstr>PowerPoint Presentation</vt:lpstr>
      <vt:lpstr>Важно је знати...</vt:lpstr>
      <vt:lpstr>PowerPoint Presentation</vt:lpstr>
      <vt:lpstr>Превенција дигиталног насиља</vt:lpstr>
      <vt:lpstr>PowerPoint Presentation</vt:lpstr>
      <vt:lpstr>Шта је дигитална писменост?</vt:lpstr>
      <vt:lpstr>Шта би требало да знамо у вези са превенцијом дигиталног насиља?</vt:lpstr>
      <vt:lpstr>Како да реагујете ако доживите дигитално насиље?</vt:lpstr>
      <vt:lpstr>Коме да пријавите дигитално насиље?</vt:lpstr>
      <vt:lpstr>Хвала на пажњи!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Међународни дан борбе против вршњачког насиља</dc:title>
  <dc:creator>hp</dc:creator>
  <cp:lastModifiedBy>Dragoslava</cp:lastModifiedBy>
  <cp:revision>9</cp:revision>
  <dcterms:created xsi:type="dcterms:W3CDTF">2021-02-20T10:25:55Z</dcterms:created>
  <dcterms:modified xsi:type="dcterms:W3CDTF">2021-02-22T08:59:15Z</dcterms:modified>
</cp:coreProperties>
</file>